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62" r:id="rId20"/>
    <p:sldId id="294" r:id="rId21"/>
    <p:sldId id="339" r:id="rId22"/>
    <p:sldId id="319" r:id="rId23"/>
    <p:sldId id="340" r:id="rId24"/>
    <p:sldId id="351" r:id="rId25"/>
    <p:sldId id="352" r:id="rId26"/>
    <p:sldId id="353" r:id="rId27"/>
    <p:sldId id="354" r:id="rId28"/>
    <p:sldId id="355" r:id="rId29"/>
    <p:sldId id="357" r:id="rId30"/>
    <p:sldId id="363" r:id="rId31"/>
    <p:sldId id="364" r:id="rId32"/>
    <p:sldId id="365" r:id="rId3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91" autoAdjust="0"/>
    <p:restoredTop sz="94660"/>
  </p:normalViewPr>
  <p:slideViewPr>
    <p:cSldViewPr snapToGrid="0">
      <p:cViewPr varScale="1">
        <p:scale>
          <a:sx n="115" d="100"/>
          <a:sy n="115" d="100"/>
        </p:scale>
        <p:origin x="1572" y="132"/>
      </p:cViewPr>
      <p:guideLst/>
    </p:cSldViewPr>
  </p:slid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2019-04-22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2019-04-22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2019-04-22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2019-04-22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2019-04-22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2019-04-22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2019-04-22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2019-04-22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2019-04-22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3.wdp"/><Relationship Id="rId4" Type="http://schemas.openxmlformats.org/officeDocument/2006/relationships/image" Target="../media/image92.png"/><Relationship Id="rId9" Type="http://schemas.openxmlformats.org/officeDocument/2006/relationships/image" Target="../media/image86.jpe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github.com/SmartX-Labs/SmartX-ROO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1.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10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your/"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jpe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43.png"/><Relationship Id="rId27" Type="http://schemas.openxmlformats.org/officeDocument/2006/relationships/image" Target="../media/image68.png"/><Relationship Id="rId30"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a:t>
            </a:r>
            <a:r>
              <a:rPr lang="en-US" altLang="ko-KR" sz="3600" dirty="0" smtClean="0">
                <a:solidFill>
                  <a:srgbClr val="FF0000"/>
                </a:solidFill>
                <a:latin typeface="맑은 고딕" panose="020B0503020000020004" pitchFamily="50" charset="-127"/>
              </a:rPr>
              <a:t>#5: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smtClean="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smtClean="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a:t>
            </a:r>
            <a:r>
              <a:rPr lang="en-US" altLang="ko-KR" dirty="0" smtClean="0"/>
              <a:t>scaling</a:t>
            </a:r>
            <a:r>
              <a:rPr lang="en-US" altLang="ko-KR" dirty="0"/>
              <a:t>,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smtClean="0"/>
              <a:t>Kubernetes</a:t>
            </a:r>
            <a:r>
              <a:rPr lang="en-US" altLang="ko-KR" sz="2400" b="1" dirty="0" smtClean="0"/>
              <a:t> Features</a:t>
            </a:r>
          </a:p>
          <a:p>
            <a:endParaRPr lang="en-US" altLang="ko-KR" sz="1100" b="1" dirty="0" smtClean="0"/>
          </a:p>
          <a:p>
            <a:pPr marL="285750" indent="-285750">
              <a:buFont typeface="Arial" panose="020B0604020202020204" pitchFamily="34" charset="0"/>
              <a:buChar char="•"/>
            </a:pPr>
            <a:r>
              <a:rPr lang="en-US" altLang="ko-KR" sz="1600" b="1" dirty="0"/>
              <a:t>Horizontal </a:t>
            </a:r>
            <a:r>
              <a:rPr lang="en-US" altLang="ko-KR" sz="1600" b="1" dirty="0" smtClean="0"/>
              <a:t>scaling</a:t>
            </a:r>
            <a:r>
              <a:rPr lang="en-US" altLang="ko-KR" sz="1600" dirty="0" smtClean="0"/>
              <a:t>: </a:t>
            </a:r>
            <a:r>
              <a:rPr lang="en-US" altLang="ko-KR" sz="1600" dirty="0"/>
              <a:t>Scale your application up and down with a simple command, with a UI, or automatically based on CPU usage</a:t>
            </a:r>
            <a:r>
              <a:rPr lang="en-US" altLang="ko-KR" sz="1600" dirty="0" smtClean="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smtClean="0"/>
              <a:t>Self-healing</a:t>
            </a:r>
            <a:r>
              <a:rPr lang="en-US" altLang="ko-KR" sz="1600" b="1" dirty="0"/>
              <a:t>: </a:t>
            </a:r>
            <a:r>
              <a:rPr lang="en-US" altLang="ko-KR" sz="1600" dirty="0"/>
              <a:t>Restarts containers that fail, replaces and reschedules containers when nodes die, kills containers that don't respond to your user-defined health check, and doesn't advertise them to clients until they are ready to serve.</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Service discovery and load balancing</a:t>
            </a:r>
            <a:r>
              <a:rPr lang="en-US" altLang="ko-KR" sz="1600" b="1" dirty="0"/>
              <a:t>: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Storage Orchestration: </a:t>
            </a:r>
            <a:r>
              <a:rPr lang="en-US" altLang="ko-KR" sz="1600" dirty="0"/>
              <a:t>Automatically mount the storage system of your choice, whether from local storage, a public cloud provider</a:t>
            </a:r>
            <a:r>
              <a:rPr lang="en-US" altLang="ko-KR" sz="1600" b="1" dirty="0" smtClean="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r>
              <a:rPr lang="en-US" altLang="ko-KR" dirty="0" smtClean="0">
                <a:solidFill>
                  <a:srgbClr val="FF0000"/>
                </a:solidFill>
              </a:rPr>
              <a:t>.</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smtClean="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smtClean="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smtClean="0"/>
              <a:t>Pod </a:t>
            </a:r>
            <a:r>
              <a:rPr lang="en-US" altLang="ko-KR" dirty="0" smtClean="0"/>
              <a:t>is</a:t>
            </a:r>
            <a:r>
              <a:rPr lang="en-US" altLang="ko-KR" b="1" dirty="0" smtClean="0"/>
              <a:t> </a:t>
            </a:r>
            <a:r>
              <a:rPr lang="en-US" altLang="ko-KR" dirty="0" smtClean="0"/>
              <a:t>consists </a:t>
            </a:r>
            <a:r>
              <a:rPr lang="en-US" altLang="ko-KR" dirty="0"/>
              <a:t>of one or more containers that are guaranteed to be co-located on the host machine and can share resources</a:t>
            </a:r>
            <a:r>
              <a:rPr lang="en-US" altLang="ko-KR" dirty="0" smtClean="0"/>
              <a:t>. </a:t>
            </a:r>
            <a:r>
              <a:rPr lang="en-US" altLang="ko-KR" dirty="0"/>
              <a:t>Each pod </a:t>
            </a:r>
            <a:r>
              <a:rPr lang="en-US" altLang="ko-KR" dirty="0" smtClean="0"/>
              <a:t>is </a:t>
            </a:r>
            <a:r>
              <a:rPr lang="en-US" altLang="ko-KR" dirty="0"/>
              <a:t>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endParaRPr lang="en-US" altLang="ko-KR" sz="1600" dirty="0" smtClean="0"/>
          </a:p>
          <a:p>
            <a:pPr marL="0" indent="0">
              <a:lnSpc>
                <a:spcPct val="120000"/>
              </a:lnSpc>
              <a:buNone/>
            </a:pPr>
            <a:r>
              <a:rPr lang="en-US" altLang="ko-KR" sz="1600" dirty="0"/>
              <a:t>Ceph provide Ceph Object Storage and/or Ceph Block Device services to Cloud Platforms, deploy a </a:t>
            </a:r>
            <a:r>
              <a:rPr lang="en-US" altLang="ko-KR" sz="1600" dirty="0" smtClean="0"/>
              <a:t>Ceph </a:t>
            </a:r>
            <a:r>
              <a:rPr lang="en-US" altLang="ko-KR" sz="1600" dirty="0" err="1" smtClean="0"/>
              <a:t>Filesystem</a:t>
            </a:r>
            <a:r>
              <a:rPr lang="en-US" altLang="ko-KR" sz="1600" dirty="0"/>
              <a:t> or use Ceph for another purpose, all Ceph Storage Cluster deployments begin with </a:t>
            </a:r>
            <a:r>
              <a:rPr lang="en-US" altLang="ko-KR" sz="1600" dirty="0" smtClean="0"/>
              <a:t>setting </a:t>
            </a:r>
            <a:r>
              <a:rPr lang="en-US" altLang="ko-KR" sz="1600" dirty="0"/>
              <a:t>up each Ceph Node, your network, and the Ceph Storage Cluster. </a:t>
            </a:r>
          </a:p>
          <a:p>
            <a:pPr marL="0" indent="0">
              <a:lnSpc>
                <a:spcPct val="120000"/>
              </a:lnSpc>
              <a:buNone/>
            </a:pPr>
            <a:r>
              <a:rPr lang="en-US" altLang="ko-KR" sz="1600" dirty="0" smtClean="0"/>
              <a:t>A </a:t>
            </a:r>
            <a:r>
              <a:rPr lang="en-US" altLang="ko-KR" sz="1600" dirty="0"/>
              <a:t>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smtClean="0"/>
              <a:t>Rook</a:t>
            </a:r>
            <a:r>
              <a:rPr lang="en-US" altLang="ko-KR" dirty="0" smtClean="0"/>
              <a:t> </a:t>
            </a:r>
            <a:r>
              <a:rPr lang="en-US" altLang="ko-KR" sz="1600" dirty="0" smtClean="0"/>
              <a:t>is an open source cloud-native </a:t>
            </a:r>
            <a:r>
              <a:rPr lang="en-US" altLang="ko-KR" sz="1600" b="1" dirty="0" smtClean="0"/>
              <a:t>Ceph</a:t>
            </a:r>
            <a:r>
              <a:rPr lang="en-US" altLang="ko-KR" sz="1600" dirty="0" smtClean="0"/>
              <a:t> </a:t>
            </a:r>
            <a:r>
              <a:rPr lang="en-US" altLang="ko-KR" sz="1600" b="1" dirty="0" smtClean="0"/>
              <a:t>storage orchestrator</a:t>
            </a:r>
            <a:r>
              <a:rPr lang="en-US" altLang="ko-KR" sz="1600" dirty="0" smtClean="0"/>
              <a:t> for </a:t>
            </a:r>
            <a:r>
              <a:rPr lang="en-US" altLang="ko-KR" sz="1600" dirty="0" err="1" smtClean="0"/>
              <a:t>Kubernetes</a:t>
            </a:r>
            <a:r>
              <a:rPr lang="en-US" altLang="ko-KR" sz="1600" dirty="0" smtClean="0"/>
              <a:t>, providing the platform, framework, and support for a diverse set of storage solutions to natively integrate with cloud-native environments.</a:t>
            </a:r>
          </a:p>
          <a:p>
            <a:pPr>
              <a:lnSpc>
                <a:spcPct val="120000"/>
              </a:lnSpc>
            </a:pPr>
            <a:endParaRPr lang="en-US" altLang="ko-KR" sz="1600" dirty="0" smtClean="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smtClean="0"/>
              <a:t>WordPress</a:t>
            </a:r>
            <a:r>
              <a:rPr lang="en-US" altLang="ko-KR" dirty="0"/>
              <a:t> is the most popular online </a:t>
            </a:r>
            <a:r>
              <a:rPr lang="en-US" altLang="ko-KR" dirty="0" smtClean="0"/>
              <a:t>Open source</a:t>
            </a:r>
            <a:r>
              <a:rPr lang="en-US" altLang="ko-KR" dirty="0" smtClean="0">
                <a:hlinkClick r:id="rId2"/>
              </a:rPr>
              <a:t> </a:t>
            </a:r>
            <a:r>
              <a:rPr lang="en-US" altLang="ko-KR" dirty="0"/>
              <a:t>publishing platform, currently powering more than 28% of the web.  Used by more than 60 million websites,[5] including 30.6% of the top 10 million websites as of April </a:t>
            </a:r>
            <a:r>
              <a:rPr lang="en-US" altLang="ko-KR" dirty="0" smtClean="0"/>
              <a:t>2018, </a:t>
            </a:r>
            <a:r>
              <a:rPr lang="en-US" altLang="ko-KR" dirty="0" err="1"/>
              <a:t>WordPress</a:t>
            </a:r>
            <a:r>
              <a:rPr lang="en-US" altLang="ko-KR" dirty="0"/>
              <a:t> is the most popular website management system in </a:t>
            </a:r>
            <a:r>
              <a:rPr lang="en-US" altLang="ko-KR" dirty="0" smtClean="0"/>
              <a:t>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smtClean="0"/>
              <a:t>You </a:t>
            </a:r>
            <a:r>
              <a:rPr lang="en-US" altLang="ko-KR" dirty="0"/>
              <a:t>can start a blog or build a website in seconds without any technical </a:t>
            </a:r>
            <a:r>
              <a:rPr lang="en-US" altLang="ko-KR" dirty="0" smtClean="0"/>
              <a:t>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a:t>
            </a:r>
            <a:r>
              <a:rPr lang="ko-KR" altLang="en-US" dirty="0" smtClean="0"/>
              <a:t>://wordpress.com</a:t>
            </a:r>
            <a:r>
              <a:rPr lang="ko-KR" altLang="en-US" dirty="0"/>
              <a:t>/</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r>
              <a:rPr lang="en-US" altLang="ko-KR" sz="1200" dirty="0"/>
              <a:t/>
            </a: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(1/3)</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106163"/>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(2/3)</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smtClean="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nuc02</a:t>
            </a:r>
          </a:p>
          <a:p>
            <a:pPr marL="342900" indent="-342900">
              <a:buFont typeface="+mj-lt"/>
              <a:buAutoNum type="arabicPeriod"/>
            </a:pPr>
            <a:r>
              <a:rPr lang="en-US" altLang="ko-KR" sz="2000" dirty="0"/>
              <a:t>From </a:t>
            </a:r>
            <a:r>
              <a:rPr lang="en-US" altLang="ko-KR" sz="2000" b="1" dirty="0">
                <a:solidFill>
                  <a:srgbClr val="FF0000"/>
                </a:solidFill>
              </a:rPr>
              <a:t>NUC </a:t>
            </a:r>
            <a:r>
              <a:rPr lang="en-US" altLang="ko-KR" sz="2000" b="1" dirty="0" smtClean="0">
                <a:solidFill>
                  <a:srgbClr val="FF0000"/>
                </a:solidFill>
              </a:rPr>
              <a:t>3 </a:t>
            </a:r>
            <a:r>
              <a:rPr lang="en-US" altLang="ko-KR" sz="2000" b="1" dirty="0">
                <a:solidFill>
                  <a:srgbClr val="FF0000"/>
                </a:solidFill>
              </a:rPr>
              <a:t>:</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nuc03</a:t>
            </a:r>
          </a:p>
          <a:p>
            <a:pPr lvl="1"/>
            <a:endParaRPr lang="en-US" altLang="ko-KR" dirty="0" smtClean="0">
              <a:latin typeface="Consolas" panose="020B0609020204030204" pitchFamily="49" charset="0"/>
            </a:endParaRPr>
          </a:p>
          <a:p>
            <a:pPr marL="342900" indent="-342900">
              <a:buFont typeface="+mj-lt"/>
              <a:buAutoNum type="arabicPeriod"/>
            </a:pPr>
            <a:r>
              <a:rPr lang="en-US" altLang="ko-KR" sz="2000" dirty="0" smtClean="0"/>
              <a:t>Edit </a:t>
            </a:r>
            <a:r>
              <a:rPr lang="en-US" altLang="ko-KR" sz="2000" dirty="0"/>
              <a:t>/</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smtClean="0">
                <a:solidFill>
                  <a:srgbClr val="0070C0"/>
                </a:solidFill>
                <a:latin typeface="Consolas" panose="020B0609020204030204" pitchFamily="49" charset="0"/>
              </a:rPr>
              <a:t>IP </a:t>
            </a:r>
            <a:r>
              <a:rPr lang="en-US" altLang="ko-KR" dirty="0">
                <a:solidFill>
                  <a:srgbClr val="0070C0"/>
                </a:solidFill>
                <a:latin typeface="Consolas" panose="020B0609020204030204" pitchFamily="49" charset="0"/>
              </a:rPr>
              <a:t>Address of NUC </a:t>
            </a:r>
            <a:r>
              <a:rPr lang="en-US" altLang="ko-KR" dirty="0" smtClean="0">
                <a:solidFill>
                  <a:srgbClr val="0070C0"/>
                </a:solidFill>
                <a:latin typeface="Consolas" panose="020B0609020204030204" pitchFamily="49" charset="0"/>
              </a:rPr>
              <a:t>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smtClean="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smtClean="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(3/3)</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smtClean="0">
                <a:solidFill>
                  <a:srgbClr val="FF0000"/>
                </a:solidFill>
                <a:latin typeface="+mn-ea"/>
              </a:rPr>
              <a:t>Boxes </a:t>
            </a:r>
            <a:r>
              <a:rPr lang="en-US" altLang="ko-KR" sz="2200" dirty="0">
                <a:solidFill>
                  <a:srgbClr val="FF0000"/>
                </a:solidFill>
                <a:latin typeface="+mn-ea"/>
              </a:rPr>
              <a:t>preparation: </a:t>
            </a:r>
            <a:endParaRPr lang="en-US" altLang="ko-KR" sz="2200" dirty="0" smtClean="0">
              <a:solidFill>
                <a:srgbClr val="FF0000"/>
              </a:solidFill>
              <a:latin typeface="+mn-ea"/>
            </a:endParaRPr>
          </a:p>
          <a:p>
            <a:r>
              <a:rPr lang="en-US" altLang="ko-KR" sz="2200" dirty="0">
                <a:solidFill>
                  <a:srgbClr val="FF0000"/>
                </a:solidFill>
                <a:latin typeface="+mn-ea"/>
              </a:rPr>
              <a:t> </a:t>
            </a:r>
            <a:r>
              <a:rPr lang="en-US" altLang="ko-KR" sz="2200" dirty="0" smtClean="0">
                <a:solidFill>
                  <a:srgbClr val="FF0000"/>
                </a:solidFill>
                <a:latin typeface="+mn-ea"/>
              </a:rPr>
              <a:t>   Check full </a:t>
            </a:r>
            <a:r>
              <a:rPr lang="en-US" altLang="ko-KR" sz="2200" dirty="0">
                <a:solidFill>
                  <a:srgbClr val="FF0000"/>
                </a:solidFill>
                <a:latin typeface="+mn-ea"/>
              </a:rPr>
              <a:t>network connectivity between all </a:t>
            </a:r>
            <a:r>
              <a:rPr lang="en-US" altLang="ko-KR" sz="2200" dirty="0" smtClean="0">
                <a:solidFill>
                  <a:srgbClr val="FF0000"/>
                </a:solidFill>
                <a:latin typeface="+mn-ea"/>
              </a:rPr>
              <a:t>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smtClean="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smtClean="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smtClean="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smtClean="0">
                <a:solidFill>
                  <a:srgbClr val="FF0000"/>
                </a:solidFill>
              </a:rPr>
              <a:t>$ ping nuc02</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#1-1 </a:t>
            </a:r>
            <a:r>
              <a:rPr lang="en-US" altLang="ko-KR" sz="3200" dirty="0" smtClean="0">
                <a:solidFill>
                  <a:srgbClr val="0070C0"/>
                </a:solidFill>
                <a:latin typeface="+mj-ea"/>
              </a:rPr>
              <a:t>Preparations </a:t>
            </a:r>
            <a:r>
              <a:rPr lang="en-US" altLang="ko-KR" sz="3200" dirty="0">
                <a:solidFill>
                  <a:srgbClr val="0070C0"/>
                </a:solidFill>
                <a:latin typeface="+mj-ea"/>
              </a:rPr>
              <a:t>for 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18" name="직사각형 17"/>
          <p:cNvSpPr/>
          <p:nvPr/>
        </p:nvSpPr>
        <p:spPr>
          <a:xfrm>
            <a:off x="11607" y="2030591"/>
            <a:ext cx="9119286" cy="280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20243" y="2030591"/>
            <a:ext cx="8635826"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apt-transport-https </a:t>
            </a:r>
            <a:r>
              <a:rPr lang="en-US" altLang="ko-KR" dirty="0" err="1"/>
              <a:t>ca</a:t>
            </a:r>
            <a:r>
              <a:rPr lang="en-US" altLang="ko-KR" dirty="0"/>
              <a:t>-certificates curl software-properties-common</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curl </a:t>
            </a:r>
            <a:r>
              <a:rPr lang="en-US" altLang="ko-KR" dirty="0"/>
              <a:t>-</a:t>
            </a:r>
            <a:r>
              <a:rPr lang="en-US" altLang="ko-KR" dirty="0" err="1"/>
              <a:t>fsSL</a:t>
            </a:r>
            <a:r>
              <a:rPr lang="en-US" altLang="ko-KR" dirty="0"/>
              <a:t> https://download.docker.com/linux/ubuntu/gpg | </a:t>
            </a:r>
            <a:r>
              <a:rPr lang="en-US" altLang="ko-KR" dirty="0" err="1"/>
              <a:t>sudo</a:t>
            </a:r>
            <a:r>
              <a:rPr lang="en-US" altLang="ko-KR" dirty="0"/>
              <a:t> apt-key add -</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apt-key fingerprint 0EBFCD88</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add-apt-repository \</a:t>
            </a:r>
          </a:p>
          <a:p>
            <a:pPr marL="0" lvl="1"/>
            <a:r>
              <a:rPr lang="en-US" altLang="ko-KR" dirty="0"/>
              <a:t>   "deb [arch=amd64] https://download.docker.com/linux/ubuntu \</a:t>
            </a:r>
          </a:p>
          <a:p>
            <a:pPr marL="0" lvl="1"/>
            <a:r>
              <a:rPr lang="en-US" altLang="ko-KR" dirty="0"/>
              <a:t>   $(</a:t>
            </a:r>
            <a:r>
              <a:rPr lang="en-US" altLang="ko-KR" dirty="0" err="1"/>
              <a:t>lsb_release</a:t>
            </a:r>
            <a:r>
              <a:rPr lang="en-US" altLang="ko-KR" dirty="0"/>
              <a:t> -</a:t>
            </a:r>
            <a:r>
              <a:rPr lang="en-US" altLang="ko-KR" dirty="0" err="1"/>
              <a:t>cs</a:t>
            </a:r>
            <a:r>
              <a:rPr lang="en-US" altLang="ko-KR" dirty="0"/>
              <a:t>) \</a:t>
            </a:r>
          </a:p>
          <a:p>
            <a:pPr marL="0" lvl="1"/>
            <a:r>
              <a:rPr lang="en-US" altLang="ko-KR" dirty="0"/>
              <a:t>   stable"</a:t>
            </a:r>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smtClean="0"/>
              <a:t>docker-ce</a:t>
            </a:r>
            <a:endParaRPr lang="en-US" altLang="ko-KR" dirty="0"/>
          </a:p>
        </p:txBody>
      </p:sp>
      <p:sp>
        <p:nvSpPr>
          <p:cNvPr id="8" name="직사각형 7"/>
          <p:cNvSpPr/>
          <p:nvPr/>
        </p:nvSpPr>
        <p:spPr>
          <a:xfrm>
            <a:off x="61110" y="1305386"/>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5536070"/>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5153837"/>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a:t>
            </a:r>
            <a:r>
              <a:rPr lang="en-US" altLang="ko-KR" b="1" dirty="0" smtClean="0"/>
              <a:t>installation</a:t>
            </a:r>
            <a:endParaRPr lang="en-US" altLang="ko-KR" b="1" dirty="0"/>
          </a:p>
        </p:txBody>
      </p:sp>
      <p:sp>
        <p:nvSpPr>
          <p:cNvPr id="3" name="직사각형 2"/>
          <p:cNvSpPr/>
          <p:nvPr/>
        </p:nvSpPr>
        <p:spPr>
          <a:xfrm>
            <a:off x="61110" y="1591366"/>
            <a:ext cx="5454713"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a:t>
            </a:r>
            <a:r>
              <a:rPr lang="en-US" altLang="ko-KR" b="1" dirty="0" err="1"/>
              <a:t>Docker</a:t>
            </a:r>
            <a:r>
              <a:rPr lang="en-US" altLang="ko-KR" b="1" dirty="0"/>
              <a:t> Installation </a:t>
            </a:r>
          </a:p>
        </p:txBody>
      </p:sp>
      <p:sp>
        <p:nvSpPr>
          <p:cNvPr id="5" name="직사각형 4"/>
          <p:cNvSpPr/>
          <p:nvPr/>
        </p:nvSpPr>
        <p:spPr>
          <a:xfrm>
            <a:off x="120243" y="5607298"/>
            <a:ext cx="3018519" cy="369332"/>
          </a:xfrm>
          <a:prstGeom prst="rect">
            <a:avLst/>
          </a:prstGeom>
        </p:spPr>
        <p:txBody>
          <a:bodyPr wrap="non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a:t>xfsprogs</a:t>
            </a:r>
            <a:endParaRPr lang="en-US" altLang="ko-KR" dirty="0"/>
          </a:p>
        </p:txBody>
      </p:sp>
    </p:spTree>
    <p:extLst>
      <p:ext uri="{BB962C8B-B14F-4D97-AF65-F5344CB8AC3E}">
        <p14:creationId xmlns:p14="http://schemas.microsoft.com/office/powerpoint/2010/main" val="1364720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4035890"/>
            <a:ext cx="9119286" cy="237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056095"/>
            <a:ext cx="7697043" cy="2554545"/>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su</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 &amp;&amp; apt-get install -y apt-transport-https curl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a:t>
            </a:r>
            <a:r>
              <a:rPr lang="en-US" altLang="ko-KR" dirty="0"/>
              <a:t>-s https://packages.cloud.google.com/apt/doc/apt-key.gpg | apt-key add -</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cat </a:t>
            </a:r>
            <a:r>
              <a:rPr lang="en-US" altLang="ko-KR" dirty="0"/>
              <a:t>&lt;&lt;EOF &gt;/</a:t>
            </a:r>
            <a:r>
              <a:rPr lang="en-US" altLang="ko-KR" dirty="0" err="1"/>
              <a:t>etc</a:t>
            </a:r>
            <a:r>
              <a:rPr lang="en-US" altLang="ko-KR" dirty="0"/>
              <a:t>/apt/</a:t>
            </a:r>
            <a:r>
              <a:rPr lang="en-US" altLang="ko-KR" dirty="0" err="1"/>
              <a:t>sources.list.d</a:t>
            </a:r>
            <a:r>
              <a:rPr lang="en-US" altLang="ko-KR" dirty="0"/>
              <a:t>/</a:t>
            </a:r>
            <a:r>
              <a:rPr lang="en-US" altLang="ko-KR" dirty="0" err="1"/>
              <a:t>kubernetes.list</a:t>
            </a:r>
            <a:endParaRPr lang="en-US" altLang="ko-KR" dirty="0"/>
          </a:p>
          <a:p>
            <a:pPr marL="0" lvl="2"/>
            <a:r>
              <a:rPr lang="en-US" altLang="ko-KR" dirty="0"/>
              <a:t>&gt;deb http://apt.kubernetes.io/ </a:t>
            </a:r>
            <a:r>
              <a:rPr lang="en-US" altLang="ko-KR" dirty="0" err="1"/>
              <a:t>kubernetes-xenial</a:t>
            </a:r>
            <a:r>
              <a:rPr lang="en-US" altLang="ko-KR" dirty="0"/>
              <a:t> main</a:t>
            </a:r>
          </a:p>
          <a:p>
            <a:pPr marL="0" lvl="2"/>
            <a:r>
              <a:rPr lang="en-US" altLang="ko-KR" dirty="0"/>
              <a:t>&gt;EOF</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install -y </a:t>
            </a:r>
            <a:r>
              <a:rPr lang="en-US" altLang="ko-KR" dirty="0" err="1"/>
              <a:t>kubelet</a:t>
            </a:r>
            <a:r>
              <a:rPr lang="en-US" altLang="ko-KR" dirty="0"/>
              <a:t> </a:t>
            </a:r>
            <a:r>
              <a:rPr lang="en-US" altLang="ko-KR" dirty="0" err="1"/>
              <a:t>kubeadm</a:t>
            </a:r>
            <a:r>
              <a:rPr lang="en-US" altLang="ko-KR" dirty="0"/>
              <a:t> </a:t>
            </a:r>
            <a:r>
              <a:rPr lang="en-US" altLang="ko-KR" dirty="0" err="1"/>
              <a:t>kubectl</a:t>
            </a:r>
            <a:endParaRPr lang="ko-KR" altLang="en-US" dirty="0"/>
          </a:p>
          <a:p>
            <a:endParaRPr lang="ko-KR" altLang="en-US" sz="1600" dirty="0"/>
          </a:p>
        </p:txBody>
      </p:sp>
      <p:sp>
        <p:nvSpPr>
          <p:cNvPr id="8" name="직사각형 7"/>
          <p:cNvSpPr/>
          <p:nvPr/>
        </p:nvSpPr>
        <p:spPr>
          <a:xfrm>
            <a:off x="107997" y="3676661"/>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1965613" y="1170824"/>
            <a:ext cx="5228764" cy="2268326"/>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1</a:t>
                </a:r>
              </a:p>
              <a:p>
                <a:pPr algn="ctr"/>
                <a:r>
                  <a:rPr lang="en-US" altLang="ko-KR" sz="1200" b="1" dirty="0" smtClean="0">
                    <a:solidFill>
                      <a:prstClr val="black"/>
                    </a:solidFill>
                  </a:rPr>
                  <a:t>(NUC02)</a:t>
                </a:r>
                <a:endParaRPr lang="en-US" altLang="ko-KR" sz="1200" b="1" dirty="0">
                  <a:solidFill>
                    <a:prstClr val="black"/>
                  </a:solidFill>
                </a:endParaRP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Master</a:t>
              </a:r>
              <a:r>
                <a:rPr lang="en-US" altLang="ko-KR" sz="1200" b="1" dirty="0">
                  <a:solidFill>
                    <a:prstClr val="black"/>
                  </a:solidFill>
                </a:rPr>
                <a:t/>
              </a:r>
              <a:br>
                <a:rPr lang="en-US" altLang="ko-KR" sz="1200" b="1" dirty="0">
                  <a:solidFill>
                    <a:prstClr val="black"/>
                  </a:solidFill>
                </a:rPr>
              </a:br>
              <a:r>
                <a:rPr lang="en-US" altLang="ko-KR" sz="1200" b="1" dirty="0">
                  <a:solidFill>
                    <a:prstClr val="black"/>
                  </a:solidFill>
                </a:rPr>
                <a:t>(</a:t>
              </a:r>
              <a:r>
                <a:rPr lang="en-US" altLang="ko-KR" sz="1200" b="1" dirty="0" smtClean="0">
                  <a:solidFill>
                    <a:prstClr val="black"/>
                  </a:solidFill>
                </a:rPr>
                <a:t>NUC01)</a:t>
              </a:r>
              <a:endParaRPr lang="en-US" altLang="ko-KR" sz="1200" b="1" dirty="0">
                <a:solidFill>
                  <a:prstClr val="black"/>
                </a:solidFill>
              </a:endParaRP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2</a:t>
                </a:r>
              </a:p>
              <a:p>
                <a:pPr algn="ctr"/>
                <a:r>
                  <a:rPr lang="en-US" altLang="ko-KR" sz="1200" b="1" dirty="0">
                    <a:solidFill>
                      <a:prstClr val="black"/>
                    </a:solidFill>
                  </a:rPr>
                  <a:t>(</a:t>
                </a:r>
                <a:r>
                  <a:rPr lang="en-US" altLang="ko-KR" sz="1200" b="1" dirty="0" smtClean="0">
                    <a:solidFill>
                      <a:prstClr val="black"/>
                    </a:solidFill>
                  </a:rPr>
                  <a:t>NUC03)</a:t>
                </a:r>
                <a:endParaRPr lang="en-US" altLang="ko-KR" sz="1200" b="1" dirty="0">
                  <a:solidFill>
                    <a:prstClr val="black"/>
                  </a:solidFill>
                </a:endParaRPr>
              </a:p>
            </p:txBody>
          </p:sp>
        </p:grpSp>
      </p:grpSp>
      <p:sp>
        <p:nvSpPr>
          <p:cNvPr id="2" name="TextBox 1"/>
          <p:cNvSpPr txBox="1"/>
          <p:nvPr/>
        </p:nvSpPr>
        <p:spPr>
          <a:xfrm>
            <a:off x="1520767" y="3409128"/>
            <a:ext cx="6206635" cy="369332"/>
          </a:xfrm>
          <a:prstGeom prst="rect">
            <a:avLst/>
          </a:prstGeom>
          <a:noFill/>
        </p:spPr>
        <p:txBody>
          <a:bodyPr wrap="none" rtlCol="0">
            <a:spAutoFit/>
          </a:bodyPr>
          <a:lstStyle/>
          <a:p>
            <a:r>
              <a:rPr lang="en-US" altLang="ko-KR" dirty="0" smtClean="0"/>
              <a:t>We will deploy </a:t>
            </a:r>
            <a:r>
              <a:rPr lang="en-US" altLang="ko-KR" dirty="0" err="1" smtClean="0"/>
              <a:t>kubernetes</a:t>
            </a:r>
            <a:r>
              <a:rPr lang="en-US" altLang="ko-KR" dirty="0" smtClean="0"/>
              <a:t> on All NUCs and configure as above </a:t>
            </a:r>
            <a:endParaRPr lang="ko-KR" altLang="en-US" dirty="0"/>
          </a:p>
        </p:txBody>
      </p:sp>
    </p:spTree>
    <p:extLst>
      <p:ext uri="{BB962C8B-B14F-4D97-AF65-F5344CB8AC3E}">
        <p14:creationId xmlns:p14="http://schemas.microsoft.com/office/powerpoint/2010/main" val="2951051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#1-3 </a:t>
            </a:r>
            <a:r>
              <a:rPr lang="en-US" altLang="ko-KR" sz="3200" dirty="0" smtClean="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6772047" cy="1446550"/>
          </a:xfrm>
          <a:prstGeom prst="rect">
            <a:avLst/>
          </a:prstGeom>
          <a:noFill/>
        </p:spPr>
        <p:txBody>
          <a:bodyPr wrap="none" rtlCol="0">
            <a:spAutoFit/>
          </a:bodyPr>
          <a:lstStyle/>
          <a:p>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vi /</a:t>
            </a:r>
            <a:r>
              <a:rPr lang="en-US" altLang="ko-KR" dirty="0" err="1"/>
              <a:t>etc</a:t>
            </a:r>
            <a:r>
              <a:rPr lang="en-US" altLang="ko-KR" dirty="0"/>
              <a:t>/</a:t>
            </a:r>
            <a:r>
              <a:rPr lang="en-US" altLang="ko-KR" dirty="0" err="1"/>
              <a:t>systemd</a:t>
            </a:r>
            <a:r>
              <a:rPr lang="en-US" altLang="ko-KR" dirty="0"/>
              <a:t>/system/</a:t>
            </a:r>
            <a:r>
              <a:rPr lang="en-US" altLang="ko-KR" dirty="0" err="1"/>
              <a:t>kubelet.service.d</a:t>
            </a:r>
            <a:r>
              <a:rPr lang="en-US" altLang="ko-KR" dirty="0"/>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Environment="KUBELET_EXTRA_ARGS=--</a:t>
            </a:r>
            <a:r>
              <a:rPr lang="en-US" altLang="ko-KR" dirty="0" smtClean="0">
                <a:solidFill>
                  <a:srgbClr val="FF0000"/>
                </a:solidFill>
                <a:sym typeface="Wingdings" panose="05000000000000000000" pitchFamily="2" charset="2"/>
              </a:rPr>
              <a:t>fail-swap-on=false” </a:t>
            </a:r>
            <a:r>
              <a:rPr lang="en-US" altLang="ko-KR" dirty="0">
                <a:sym typeface="Wingdings" panose="05000000000000000000" pitchFamily="2" charset="2"/>
              </a:rPr>
              <a: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772979" cy="861774"/>
          </a:xfrm>
          <a:prstGeom prst="rect">
            <a:avLst/>
          </a:prstGeom>
          <a:noFill/>
        </p:spPr>
        <p:txBody>
          <a:bodyPr wrap="none" rtlCol="0">
            <a:spAutoFit/>
          </a:bodyPr>
          <a:lstStyle/>
          <a:p>
            <a:r>
              <a:rPr lang="en-US" altLang="ko-KR" sz="1600" dirty="0"/>
              <a:t>$</a:t>
            </a:r>
            <a:r>
              <a:rPr lang="en-US" altLang="ko-KR" sz="1600" dirty="0" err="1"/>
              <a:t>sudo</a:t>
            </a:r>
            <a:r>
              <a:rPr lang="en-US" altLang="ko-KR" sz="1600" dirty="0"/>
              <a:t> </a:t>
            </a:r>
            <a:r>
              <a:rPr lang="en-US" altLang="ko-KR" sz="1600" dirty="0" err="1"/>
              <a:t>swapoff</a:t>
            </a:r>
            <a:r>
              <a:rPr lang="en-US" altLang="ko-KR" sz="1600" dirty="0"/>
              <a:t> -a </a:t>
            </a:r>
          </a:p>
          <a:p>
            <a:r>
              <a:rPr lang="en-US" altLang="ko-KR" b="1" dirty="0"/>
              <a:t>Run the following command to update </a:t>
            </a:r>
            <a:r>
              <a:rPr lang="en-US" altLang="ko-KR" b="1" dirty="0" err="1"/>
              <a:t>fstab</a:t>
            </a:r>
            <a:r>
              <a:rPr lang="en-US" altLang="ko-KR" b="1" dirty="0"/>
              <a:t> so that swap remains disabled after a reboot.</a:t>
            </a:r>
          </a:p>
          <a:p>
            <a:r>
              <a:rPr lang="en-US" altLang="ko-KR" sz="1600" dirty="0"/>
              <a:t>$</a:t>
            </a:r>
            <a:r>
              <a:rPr lang="en-US" altLang="ko-KR" sz="1600" dirty="0" err="1"/>
              <a:t>sudo</a:t>
            </a:r>
            <a:r>
              <a:rPr lang="en-US" altLang="ko-KR" sz="1600" dirty="0"/>
              <a:t> </a:t>
            </a:r>
            <a:r>
              <a:rPr lang="en-US" altLang="ko-KR" sz="1600" dirty="0" err="1"/>
              <a:t>sed</a:t>
            </a:r>
            <a:r>
              <a:rPr lang="en-US" altLang="ko-KR" sz="1600" dirty="0"/>
              <a:t> -</a:t>
            </a:r>
            <a:r>
              <a:rPr lang="en-US" altLang="ko-KR" sz="1600" dirty="0" err="1"/>
              <a:t>i</a:t>
            </a:r>
            <a:r>
              <a:rPr lang="en-US" altLang="ko-KR" sz="1600" dirty="0"/>
              <a:t> '/ swap / s/^\(.*\)$/#\1/g' /</a:t>
            </a:r>
            <a:r>
              <a:rPr lang="en-US" altLang="ko-KR" sz="1600" dirty="0" err="1"/>
              <a:t>etc</a:t>
            </a:r>
            <a:r>
              <a:rPr lang="en-US" altLang="ko-KR" sz="1600" dirty="0"/>
              <a:t>/</a:t>
            </a:r>
            <a:r>
              <a:rPr lang="en-US" altLang="ko-KR" sz="1600" dirty="0" err="1"/>
              <a:t>fstab</a:t>
            </a:r>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smtClean="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smtClean="0"/>
              <a:t>Run </a:t>
            </a:r>
            <a:r>
              <a:rPr lang="en-US" altLang="ko-KR" b="1" dirty="0"/>
              <a:t>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a:t>
            </a:r>
            <a:r>
              <a:rPr lang="en-US" altLang="ko-KR" b="1" dirty="0" smtClean="0"/>
              <a:t>nodes. First</a:t>
            </a:r>
            <a:r>
              <a:rPr lang="en-US" altLang="ko-KR" b="1" dirty="0"/>
              <a: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474708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625026"/>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652668"/>
            <a:ext cx="4788490"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reset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err="1"/>
              <a:t>init</a:t>
            </a:r>
            <a:r>
              <a:rPr lang="en-US" altLang="ko-KR" dirty="0"/>
              <a:t> </a:t>
            </a:r>
            <a:r>
              <a:rPr lang="en-US" altLang="ko-KR" dirty="0" smtClean="0"/>
              <a:t> --ignore-preflight-errors=all</a:t>
            </a:r>
            <a:endParaRPr lang="ko-KR" altLang="en-US" sz="1600" dirty="0"/>
          </a:p>
        </p:txBody>
      </p:sp>
      <p:sp>
        <p:nvSpPr>
          <p:cNvPr id="8" name="직사각형 7"/>
          <p:cNvSpPr/>
          <p:nvPr/>
        </p:nvSpPr>
        <p:spPr>
          <a:xfrm>
            <a:off x="57150" y="1250084"/>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5596943"/>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5640685"/>
            <a:ext cx="5196935" cy="861774"/>
          </a:xfrm>
          <a:prstGeom prst="rect">
            <a:avLst/>
          </a:prstGeom>
          <a:noFill/>
        </p:spPr>
        <p:txBody>
          <a:bodyPr wrap="none" rtlCol="0">
            <a:spAutoFit/>
          </a:bodyPr>
          <a:lstStyle/>
          <a:p>
            <a:r>
              <a:rPr lang="en-US" altLang="ko-KR" sz="1600" dirty="0" err="1"/>
              <a:t>mkdir</a:t>
            </a:r>
            <a:r>
              <a:rPr lang="en-US" altLang="ko-KR" sz="1600" dirty="0"/>
              <a:t> -p $HOME/.</a:t>
            </a:r>
            <a:r>
              <a:rPr lang="en-US" altLang="ko-KR" sz="1600" dirty="0" err="1"/>
              <a:t>kube</a:t>
            </a:r>
            <a:endParaRPr lang="en-US" altLang="ko-KR" sz="1600" dirty="0"/>
          </a:p>
          <a:p>
            <a:r>
              <a:rPr lang="en-US" altLang="ko-KR" sz="1600" dirty="0" err="1"/>
              <a:t>sudo</a:t>
            </a:r>
            <a:r>
              <a:rPr lang="en-US" altLang="ko-KR" sz="1600" dirty="0"/>
              <a:t> </a:t>
            </a:r>
            <a:r>
              <a:rPr lang="en-US" altLang="ko-KR" sz="1600" dirty="0" err="1"/>
              <a:t>cp</a:t>
            </a:r>
            <a:r>
              <a:rPr lang="en-US" altLang="ko-KR" sz="1600" dirty="0"/>
              <a:t> -</a:t>
            </a:r>
            <a:r>
              <a:rPr lang="en-US" altLang="ko-KR" sz="1600" dirty="0" err="1"/>
              <a:t>i</a:t>
            </a:r>
            <a:r>
              <a:rPr lang="en-US" altLang="ko-KR" sz="1600" dirty="0"/>
              <a:t> /</a:t>
            </a:r>
            <a:r>
              <a:rPr lang="en-US" altLang="ko-KR" sz="1600" dirty="0" err="1"/>
              <a:t>etc</a:t>
            </a:r>
            <a:r>
              <a:rPr lang="en-US" altLang="ko-KR" sz="1600" dirty="0"/>
              <a:t>/</a:t>
            </a:r>
            <a:r>
              <a:rPr lang="en-US" altLang="ko-KR" sz="1600" dirty="0" err="1"/>
              <a:t>kubernetes</a:t>
            </a:r>
            <a:r>
              <a:rPr lang="en-US" altLang="ko-KR" sz="1600" dirty="0"/>
              <a:t>/</a:t>
            </a:r>
            <a:r>
              <a:rPr lang="en-US" altLang="ko-KR" sz="1600" dirty="0" err="1"/>
              <a:t>admin.conf</a:t>
            </a:r>
            <a:r>
              <a:rPr lang="en-US" altLang="ko-KR" sz="1600" dirty="0"/>
              <a:t> $HOME/.</a:t>
            </a:r>
            <a:r>
              <a:rPr lang="en-US" altLang="ko-KR" sz="1600" dirty="0" err="1"/>
              <a:t>kube</a:t>
            </a:r>
            <a:r>
              <a:rPr lang="en-US" altLang="ko-KR" sz="1600" dirty="0"/>
              <a:t>/</a:t>
            </a:r>
            <a:r>
              <a:rPr lang="en-US" altLang="ko-KR" sz="1600" dirty="0" err="1"/>
              <a:t>config</a:t>
            </a:r>
            <a:endParaRPr lang="en-US" altLang="ko-KR" sz="1600" dirty="0"/>
          </a:p>
          <a:p>
            <a:r>
              <a:rPr lang="en-US" altLang="ko-KR" sz="1600" dirty="0" err="1"/>
              <a:t>sudo</a:t>
            </a:r>
            <a:r>
              <a:rPr lang="en-US" altLang="ko-KR" sz="1600" dirty="0"/>
              <a:t> </a:t>
            </a:r>
            <a:r>
              <a:rPr lang="en-US" altLang="ko-KR" sz="1600" dirty="0" err="1"/>
              <a:t>chown</a:t>
            </a:r>
            <a:r>
              <a:rPr lang="en-US" altLang="ko-KR" sz="1600" dirty="0"/>
              <a:t> $(id -u):$(id -g) $HOME/.</a:t>
            </a:r>
            <a:r>
              <a:rPr lang="en-US" altLang="ko-KR" sz="1600" dirty="0" err="1"/>
              <a:t>kube</a:t>
            </a:r>
            <a:r>
              <a:rPr lang="en-US" altLang="ko-KR" sz="1600" dirty="0"/>
              <a:t>/</a:t>
            </a:r>
            <a:r>
              <a:rPr lang="en-US" altLang="ko-KR" sz="1600" dirty="0" err="1"/>
              <a:t>config</a:t>
            </a:r>
            <a:endParaRPr lang="en-US" altLang="ko-KR" sz="1600" dirty="0"/>
          </a:p>
        </p:txBody>
      </p:sp>
      <p:sp>
        <p:nvSpPr>
          <p:cNvPr id="21" name="TextBox 20"/>
          <p:cNvSpPr txBox="1"/>
          <p:nvPr/>
        </p:nvSpPr>
        <p:spPr>
          <a:xfrm>
            <a:off x="69586" y="4945096"/>
            <a:ext cx="6671955" cy="646331"/>
          </a:xfrm>
          <a:prstGeom prst="rect">
            <a:avLst/>
          </a:prstGeom>
          <a:noFill/>
        </p:spPr>
        <p:txBody>
          <a:bodyPr wrap="none" rtlCol="0">
            <a:spAutoFit/>
          </a:bodyPr>
          <a:lstStyle/>
          <a:p>
            <a:r>
              <a:rPr lang="en-US" altLang="ko-KR" b="1" dirty="0" smtClean="0"/>
              <a:t>Run these commands to make </a:t>
            </a:r>
            <a:r>
              <a:rPr lang="en-US" altLang="ko-KR" b="1" dirty="0" err="1" smtClean="0"/>
              <a:t>kubectl</a:t>
            </a:r>
            <a:r>
              <a:rPr lang="en-US" altLang="ko-KR" b="1" dirty="0" smtClean="0"/>
              <a:t> work </a:t>
            </a:r>
            <a:r>
              <a:rPr lang="en-US" altLang="ko-KR" b="1" dirty="0" smtClean="0">
                <a:solidFill>
                  <a:srgbClr val="FF0000"/>
                </a:solidFill>
              </a:rPr>
              <a:t>for your non-root user.</a:t>
            </a:r>
          </a:p>
          <a:p>
            <a:r>
              <a:rPr lang="en-US" altLang="ko-KR" b="1" dirty="0" smtClean="0"/>
              <a:t>When you run these commands, </a:t>
            </a:r>
            <a:r>
              <a:rPr lang="en-US" altLang="ko-KR" b="1" dirty="0"/>
              <a:t>m</a:t>
            </a:r>
            <a:r>
              <a:rPr lang="en-US" altLang="ko-KR" b="1" dirty="0" smtClean="0"/>
              <a:t>ake sure that you are not in root</a:t>
            </a:r>
            <a:r>
              <a:rPr lang="en-US" altLang="ko-KR" b="1" dirty="0" smtClean="0">
                <a:solidFill>
                  <a:srgbClr val="FF0000"/>
                </a:solidFill>
              </a:rPr>
              <a:t> </a:t>
            </a:r>
            <a:endParaRPr lang="ko-KR" altLang="en-US" b="1" dirty="0">
              <a:solidFill>
                <a:srgbClr val="FF0000"/>
              </a:solidFill>
            </a:endParaRPr>
          </a:p>
        </p:txBody>
      </p:sp>
      <p:sp>
        <p:nvSpPr>
          <p:cNvPr id="22" name="TextBox 21"/>
          <p:cNvSpPr txBox="1"/>
          <p:nvPr/>
        </p:nvSpPr>
        <p:spPr>
          <a:xfrm>
            <a:off x="343906" y="4192315"/>
            <a:ext cx="7380738" cy="369332"/>
          </a:xfrm>
          <a:prstGeom prst="rect">
            <a:avLst/>
          </a:prstGeom>
          <a:noFill/>
        </p:spPr>
        <p:txBody>
          <a:bodyPr wrap="none" rtlCol="0">
            <a:spAutoFit/>
          </a:bodyPr>
          <a:lstStyle/>
          <a:p>
            <a:r>
              <a:rPr lang="en-US" altLang="ko-KR" b="1" dirty="0" smtClean="0"/>
              <a:t>You need to copy the command for joining </a:t>
            </a:r>
            <a:r>
              <a:rPr lang="en-US" altLang="ko-KR" b="1" dirty="0" err="1" smtClean="0"/>
              <a:t>kubernetes</a:t>
            </a:r>
            <a:r>
              <a:rPr lang="en-US" altLang="ko-KR" b="1" dirty="0" smtClean="0"/>
              <a:t> nodes (NUC2, NUC3)</a:t>
            </a:r>
            <a:endParaRPr lang="ko-KR" altLang="en-US" b="1" dirty="0"/>
          </a:p>
        </p:txBody>
      </p:sp>
      <p:pic>
        <p:nvPicPr>
          <p:cNvPr id="2" name="그림 1"/>
          <p:cNvPicPr>
            <a:picLocks noChangeAspect="1"/>
          </p:cNvPicPr>
          <p:nvPr/>
        </p:nvPicPr>
        <p:blipFill rotWithShape="1">
          <a:blip r:embed="rId4"/>
          <a:srcRect t="61071"/>
          <a:stretch/>
        </p:blipFill>
        <p:spPr>
          <a:xfrm>
            <a:off x="859856" y="3160572"/>
            <a:ext cx="5973640" cy="1037828"/>
          </a:xfrm>
          <a:prstGeom prst="rect">
            <a:avLst/>
          </a:prstGeom>
        </p:spPr>
      </p:pic>
      <p:sp>
        <p:nvSpPr>
          <p:cNvPr id="23" name="직사각형 22"/>
          <p:cNvSpPr/>
          <p:nvPr/>
        </p:nvSpPr>
        <p:spPr>
          <a:xfrm>
            <a:off x="805774" y="3660551"/>
            <a:ext cx="6027722" cy="53176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3" name="직사각형 2"/>
          <p:cNvSpPr/>
          <p:nvPr/>
        </p:nvSpPr>
        <p:spPr>
          <a:xfrm>
            <a:off x="2141220" y="3684946"/>
            <a:ext cx="708660" cy="134669"/>
          </a:xfrm>
          <a:prstGeom prst="rect">
            <a:avLst/>
          </a:prstGeom>
          <a:solidFill>
            <a:srgbClr val="300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9586" y="472407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3020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#2-2 Clustering: </a:t>
            </a:r>
          </a:p>
          <a:p>
            <a:r>
              <a:rPr lang="en-US" altLang="ko-KR" sz="3200" dirty="0" smtClean="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183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05085" cy="1754326"/>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smtClean="0"/>
              <a:t>reset</a:t>
            </a:r>
          </a:p>
          <a:p>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kubeadm</a:t>
            </a:r>
            <a:r>
              <a:rPr lang="en-US" altLang="ko-KR" dirty="0" smtClean="0"/>
              <a:t> </a:t>
            </a:r>
            <a:r>
              <a:rPr lang="en-US" altLang="ko-KR" dirty="0"/>
              <a:t>join </a:t>
            </a:r>
            <a:r>
              <a:rPr lang="en-US" altLang="ko-KR" b="1" dirty="0">
                <a:solidFill>
                  <a:srgbClr val="FF0000"/>
                </a:solidFill>
              </a:rPr>
              <a:t>NUC1</a:t>
            </a:r>
            <a:r>
              <a:rPr lang="en-US" altLang="ko-KR" dirty="0" smtClean="0"/>
              <a:t> </a:t>
            </a:r>
            <a:r>
              <a:rPr lang="en-US" altLang="ko-KR" b="1" dirty="0">
                <a:solidFill>
                  <a:srgbClr val="FF0000"/>
                </a:solidFill>
              </a:rPr>
              <a:t>IP</a:t>
            </a:r>
            <a:r>
              <a:rPr lang="en-US" altLang="ko-KR" dirty="0" smtClean="0"/>
              <a:t>:6443 </a:t>
            </a:r>
            <a:r>
              <a:rPr lang="en-US" altLang="ko-KR" dirty="0"/>
              <a:t>--token </a:t>
            </a:r>
            <a:r>
              <a:rPr lang="en-US" altLang="ko-KR" b="1" dirty="0">
                <a:solidFill>
                  <a:srgbClr val="FF0000"/>
                </a:solidFill>
              </a:rPr>
              <a:t>YOUR TOKEN</a:t>
            </a:r>
            <a:r>
              <a:rPr lang="en-US" altLang="ko-KR" dirty="0" smtClean="0"/>
              <a:t> </a:t>
            </a:r>
            <a:r>
              <a:rPr lang="en-US" altLang="ko-KR" dirty="0"/>
              <a:t>--</a:t>
            </a:r>
            <a:r>
              <a:rPr lang="en-US" altLang="ko-KR" dirty="0" smtClean="0"/>
              <a:t>discovery-token-</a:t>
            </a:r>
            <a:r>
              <a:rPr lang="en-US" altLang="ko-KR" dirty="0" err="1" smtClean="0"/>
              <a:t>ca</a:t>
            </a:r>
            <a:r>
              <a:rPr lang="en-US" altLang="ko-KR" dirty="0" smtClean="0"/>
              <a:t>-c</a:t>
            </a:r>
          </a:p>
          <a:p>
            <a:r>
              <a:rPr lang="en-US" altLang="ko-KR" dirty="0" err="1" smtClean="0"/>
              <a:t>ert</a:t>
            </a:r>
            <a:r>
              <a:rPr lang="en-US" altLang="ko-KR" dirty="0"/>
              <a:t>-hash </a:t>
            </a:r>
            <a:r>
              <a:rPr lang="en-US" altLang="ko-KR" b="1" dirty="0" smtClean="0">
                <a:solidFill>
                  <a:srgbClr val="FF0000"/>
                </a:solidFill>
              </a:rPr>
              <a:t>YOUR HASH</a:t>
            </a:r>
            <a:r>
              <a:rPr lang="en-US" altLang="ko-KR" dirty="0" smtClean="0"/>
              <a:t> </a:t>
            </a:r>
            <a:r>
              <a:rPr lang="en-US" altLang="ko-KR" dirty="0"/>
              <a:t>--ignore-preflight-errors=all  </a:t>
            </a:r>
            <a:r>
              <a:rPr lang="en-US" altLang="ko-KR" dirty="0" smtClean="0">
                <a:solidFill>
                  <a:srgbClr val="FF0000"/>
                </a:solidFill>
                <a:sym typeface="Wingdings" panose="05000000000000000000" pitchFamily="2" charset="2"/>
              </a:rPr>
              <a:t> Paste the command you just copied</a:t>
            </a:r>
            <a:endParaRPr lang="ko-KR" altLang="en-US" sz="1600"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smtClean="0"/>
              <a:t>For </a:t>
            </a:r>
            <a:r>
              <a:rPr lang="en-US" altLang="ko-KR" b="1" dirty="0" smtClean="0">
                <a:solidFill>
                  <a:srgbClr val="FF0000"/>
                </a:solidFill>
              </a:rPr>
              <a:t>NUC2, NUC3</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9150"/>
            <a:ext cx="9119286" cy="54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smtClean="0"/>
              <a:t>You can join NUC2, NUC3 to k8s master(NUC1) by following commands </a:t>
            </a:r>
            <a:endParaRPr lang="ko-KR" altLang="en-US" dirty="0"/>
          </a:p>
        </p:txBody>
      </p:sp>
      <p:pic>
        <p:nvPicPr>
          <p:cNvPr id="3" name="그림 2"/>
          <p:cNvPicPr>
            <a:picLocks noChangeAspect="1"/>
          </p:cNvPicPr>
          <p:nvPr/>
        </p:nvPicPr>
        <p:blipFill rotWithShape="1">
          <a:blip r:embed="rId4"/>
          <a:srcRect b="2644"/>
          <a:stretch/>
        </p:blipFill>
        <p:spPr>
          <a:xfrm>
            <a:off x="1242674" y="3851160"/>
            <a:ext cx="6343650" cy="1001497"/>
          </a:xfrm>
          <a:prstGeom prst="rect">
            <a:avLst/>
          </a:prstGeom>
        </p:spPr>
      </p:pic>
      <p:pic>
        <p:nvPicPr>
          <p:cNvPr id="5" name="그림 4"/>
          <p:cNvPicPr>
            <a:picLocks noChangeAspect="1"/>
          </p:cNvPicPr>
          <p:nvPr/>
        </p:nvPicPr>
        <p:blipFill>
          <a:blip r:embed="rId5"/>
          <a:stretch>
            <a:fillRect/>
          </a:stretch>
        </p:blipFill>
        <p:spPr>
          <a:xfrm>
            <a:off x="1722507" y="6097000"/>
            <a:ext cx="3741934" cy="724788"/>
          </a:xfrm>
          <a:prstGeom prst="rect">
            <a:avLst/>
          </a:prstGeom>
        </p:spPr>
      </p:pic>
    </p:spTree>
    <p:extLst>
      <p:ext uri="{BB962C8B-B14F-4D97-AF65-F5344CB8AC3E}">
        <p14:creationId xmlns:p14="http://schemas.microsoft.com/office/powerpoint/2010/main" val="2031757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Clustering: </a:t>
            </a:r>
          </a:p>
          <a:p>
            <a:r>
              <a:rPr lang="en-US" altLang="ko-KR" sz="3200" dirty="0" smtClean="0">
                <a:solidFill>
                  <a:srgbClr val="0070C0"/>
                </a:solidFill>
                <a:latin typeface="+mj-ea"/>
              </a:rPr>
              <a:t>k8s </a:t>
            </a:r>
            <a:r>
              <a:rPr lang="en-US" altLang="ko-KR" sz="3200" dirty="0" smtClean="0">
                <a:solidFill>
                  <a:srgbClr val="0070C0"/>
                </a:solidFill>
                <a:latin typeface="+mj-ea"/>
                <a:ea typeface="+mj-ea"/>
              </a:rPr>
              <a:t>Network Plugin </a:t>
            </a:r>
            <a:r>
              <a:rPr lang="en-US" altLang="ko-KR" sz="3200" dirty="0" smtClean="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smtClean="0"/>
              <a:t>You </a:t>
            </a:r>
            <a:r>
              <a:rPr lang="en-US" altLang="ko-KR" b="1" dirty="0"/>
              <a:t>MUST install a pod network add-on so that your pods </a:t>
            </a:r>
            <a:r>
              <a:rPr lang="en-US" altLang="ko-KR" b="1" dirty="0" smtClean="0"/>
              <a:t>can communicate </a:t>
            </a:r>
            <a:r>
              <a:rPr lang="en-US" altLang="ko-KR" b="1" dirty="0"/>
              <a:t>with each </a:t>
            </a:r>
            <a:r>
              <a:rPr lang="en-US" altLang="ko-KR" b="1" dirty="0" smtClean="0"/>
              <a:t>other. We will use Weave in this lab.</a:t>
            </a:r>
          </a:p>
          <a:p>
            <a:endParaRPr lang="en-US" altLang="ko-KR" sz="700" b="1" dirty="0" smtClean="0"/>
          </a:p>
          <a:p>
            <a:endParaRPr lang="en-US" altLang="ko-KR" b="1" dirty="0" smtClean="0"/>
          </a:p>
          <a:p>
            <a:r>
              <a:rPr lang="en-US" altLang="ko-KR" b="1" dirty="0" smtClean="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smtClean="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pic>
        <p:nvPicPr>
          <p:cNvPr id="5" name="그림 4"/>
          <p:cNvPicPr>
            <a:picLocks noChangeAspect="1"/>
          </p:cNvPicPr>
          <p:nvPr/>
        </p:nvPicPr>
        <p:blipFill rotWithShape="1">
          <a:blip r:embed="rId4"/>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nodes</a:t>
            </a:r>
          </a:p>
          <a:p>
            <a:r>
              <a:rPr lang="en-US" altLang="ko-KR" sz="1600" dirty="0">
                <a:solidFill>
                  <a:srgbClr val="FF0000"/>
                </a:solidFill>
                <a:latin typeface="맑은 고딕 (본문)"/>
                <a:cs typeface="Times New Roman" panose="02020603050405020304" pitchFamily="18" charset="0"/>
              </a:rPr>
              <a:t>$</a:t>
            </a:r>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get </a:t>
            </a:r>
            <a:r>
              <a:rPr lang="en-US" altLang="ko-KR" dirty="0" err="1"/>
              <a:t>po</a:t>
            </a:r>
            <a:r>
              <a:rPr lang="en-US" altLang="ko-KR" dirty="0"/>
              <a:t> -n </a:t>
            </a:r>
            <a:r>
              <a:rPr lang="en-US" altLang="ko-KR" dirty="0" err="1"/>
              <a:t>kube</a:t>
            </a:r>
            <a:r>
              <a:rPr lang="en-US" altLang="ko-KR" dirty="0"/>
              <a:t>-system -o </a:t>
            </a:r>
            <a:r>
              <a:rPr lang="en-US" altLang="ko-KR" dirty="0" smtClean="0"/>
              <a:t>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84000"/>
          </a:xfrm>
          <a:prstGeom prst="rect">
            <a:avLst/>
          </a:prstGeom>
          <a:noFill/>
        </p:spPr>
        <p:txBody>
          <a:bodyPr wrap="squar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5"/>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smtClean="0"/>
              <a:t>Set Privileges on cluster for ROOK</a:t>
            </a:r>
            <a:endParaRPr lang="ko-KR" altLang="en-US" b="1" dirty="0"/>
          </a:p>
        </p:txBody>
      </p:sp>
      <p:sp>
        <p:nvSpPr>
          <p:cNvPr id="19" name="TextBox 18"/>
          <p:cNvSpPr txBox="1"/>
          <p:nvPr/>
        </p:nvSpPr>
        <p:spPr>
          <a:xfrm>
            <a:off x="63064" y="4126097"/>
            <a:ext cx="3635226" cy="369332"/>
          </a:xfrm>
          <a:prstGeom prst="rect">
            <a:avLst/>
          </a:prstGeom>
          <a:noFill/>
        </p:spPr>
        <p:txBody>
          <a:bodyPr wrap="none" rtlCol="0">
            <a:spAutoFit/>
          </a:bodyPr>
          <a:lstStyle/>
          <a:p>
            <a:r>
              <a:rPr lang="en-US" altLang="ko-KR" b="1" dirty="0"/>
              <a:t>Install </a:t>
            </a:r>
            <a:r>
              <a:rPr lang="en-US" altLang="ko-KR" b="1" dirty="0" smtClean="0"/>
              <a:t>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517158"/>
            <a:ext cx="9119286" cy="13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588494"/>
            <a:ext cx="8654357" cy="1200329"/>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git</a:t>
            </a:r>
            <a:r>
              <a:rPr lang="en-US" altLang="ko-KR" dirty="0" smtClean="0"/>
              <a:t> </a:t>
            </a:r>
            <a:r>
              <a:rPr lang="en-US" altLang="ko-KR" dirty="0"/>
              <a:t>clone </a:t>
            </a:r>
            <a:r>
              <a:rPr lang="en-US" altLang="ko-KR" dirty="0">
                <a:hlinkClick r:id="rId4"/>
              </a:rPr>
              <a:t>https://</a:t>
            </a:r>
            <a:r>
              <a:rPr lang="en-US" altLang="ko-KR" dirty="0" smtClean="0">
                <a:hlinkClick r:id="rId4"/>
              </a:rPr>
              <a:t>github.com/SmartX-Labs/SmartX-ROOK</a:t>
            </a:r>
            <a:endParaRPr lang="en-US" altLang="ko-KR" dirty="0" smtClean="0"/>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a:t>~/</a:t>
            </a:r>
            <a:r>
              <a:rPr lang="en-US" altLang="ko-KR" dirty="0" err="1" smtClean="0"/>
              <a:t>SmartX</a:t>
            </a:r>
            <a:r>
              <a:rPr lang="en-US" altLang="ko-KR" dirty="0" smtClean="0"/>
              <a:t>-ROOK/</a:t>
            </a:r>
            <a:r>
              <a:rPr lang="en-US" altLang="ko-KR" dirty="0" smtClean="0"/>
              <a:t>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operator.yaml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smtClean="0"/>
              <a:t>~/</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cluster.yaml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a:t>~/</a:t>
            </a:r>
            <a:r>
              <a:rPr lang="en-US" altLang="ko-KR" dirty="0" err="1" smtClean="0"/>
              <a:t>SmartX</a:t>
            </a:r>
            <a:r>
              <a:rPr lang="en-US" altLang="ko-KR" dirty="0" smtClean="0"/>
              <a:t>-ROOK/</a:t>
            </a:r>
            <a:r>
              <a:rPr lang="en-US" altLang="ko-KR" dirty="0" smtClean="0"/>
              <a:t>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storageclass.yaml</a:t>
            </a:r>
            <a:endParaRPr lang="en-US" altLang="ko-KR" dirty="0"/>
          </a:p>
        </p:txBody>
      </p:sp>
      <p:sp>
        <p:nvSpPr>
          <p:cNvPr id="33" name="직사각형 32"/>
          <p:cNvSpPr/>
          <p:nvPr/>
        </p:nvSpPr>
        <p:spPr>
          <a:xfrm>
            <a:off x="63064" y="388250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238736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smtClean="0"/>
              <a:t>Deploy a Sample Web Application (</a:t>
            </a:r>
            <a:r>
              <a:rPr lang="en-US" altLang="ko-KR" b="1" dirty="0" err="1" smtClean="0"/>
              <a:t>WordPress</a:t>
            </a:r>
            <a:r>
              <a:rPr lang="en-US" altLang="ko-KR" b="1" dirty="0" smtClean="0"/>
              <a:t>) on your cluster.</a:t>
            </a:r>
            <a:br>
              <a:rPr lang="en-US" altLang="ko-KR" b="1" dirty="0" smtClean="0"/>
            </a:br>
            <a:r>
              <a:rPr lang="en-US" altLang="ko-KR" b="1" dirty="0" smtClean="0"/>
              <a:t> </a:t>
            </a:r>
          </a:p>
          <a:p>
            <a:r>
              <a:rPr lang="en-US" altLang="ko-KR" b="1" dirty="0" smtClean="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8422498"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a:t>~/</a:t>
            </a:r>
            <a:r>
              <a:rPr lang="en-US" altLang="ko-KR" dirty="0" err="1" smtClean="0"/>
              <a:t>SmartX</a:t>
            </a:r>
            <a:r>
              <a:rPr lang="en-US" altLang="ko-KR" dirty="0" smtClean="0"/>
              <a:t>-ROOK/</a:t>
            </a:r>
            <a:r>
              <a:rPr lang="en-US" altLang="ko-KR" dirty="0" smtClean="0"/>
              <a:t>cluster/examples/</a:t>
            </a:r>
            <a:r>
              <a:rPr lang="en-US" altLang="ko-KR" dirty="0" err="1" smtClean="0"/>
              <a:t>kubernetes</a:t>
            </a:r>
            <a:r>
              <a:rPr lang="en-US" altLang="ko-KR" dirty="0" smtClean="0"/>
              <a:t>/</a:t>
            </a:r>
            <a:r>
              <a:rPr lang="en-US" altLang="ko-KR" dirty="0" err="1" smtClean="0"/>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a:t>~/</a:t>
            </a:r>
            <a:r>
              <a:rPr lang="en-US" altLang="ko-KR" dirty="0" err="1" smtClean="0"/>
              <a:t>SmartX</a:t>
            </a:r>
            <a:r>
              <a:rPr lang="en-US" altLang="ko-KR" dirty="0" smtClean="0"/>
              <a:t>-ROOK/</a:t>
            </a:r>
            <a:r>
              <a:rPr lang="en-US" altLang="ko-KR" dirty="0" smtClean="0"/>
              <a:t>cluster/examples/</a:t>
            </a:r>
            <a:r>
              <a:rPr lang="en-US" altLang="ko-KR" dirty="0" err="1" smtClean="0"/>
              <a:t>kubernetes</a:t>
            </a:r>
            <a:r>
              <a:rPr lang="en-US" altLang="ko-KR" dirty="0" smtClean="0"/>
              <a:t>/</a:t>
            </a:r>
            <a:r>
              <a:rPr lang="en-US" altLang="ko-KR" dirty="0" err="1" smtClean="0"/>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2318583"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smtClean="0"/>
              <a:t>Check </a:t>
            </a:r>
            <a:r>
              <a:rPr lang="en-US" altLang="ko-KR" b="1" dirty="0" err="1" smtClean="0"/>
              <a:t>Wordpress</a:t>
            </a:r>
            <a:r>
              <a:rPr lang="en-US" altLang="ko-KR" b="1" dirty="0" smtClean="0"/>
              <a:t> containers are started</a:t>
            </a:r>
            <a:endParaRPr lang="ko-KR" altLang="en-US" b="1" dirty="0"/>
          </a:p>
        </p:txBody>
      </p:sp>
      <p:pic>
        <p:nvPicPr>
          <p:cNvPr id="5" name="그림 4"/>
          <p:cNvPicPr>
            <a:picLocks noChangeAspect="1"/>
          </p:cNvPicPr>
          <p:nvPr/>
        </p:nvPicPr>
        <p:blipFill>
          <a:blip r:embed="rId4"/>
          <a:stretch>
            <a:fillRect/>
          </a:stretch>
        </p:blipFill>
        <p:spPr>
          <a:xfrm>
            <a:off x="1157729" y="5780488"/>
            <a:ext cx="6019800" cy="714375"/>
          </a:xfrm>
          <a:prstGeom prst="rect">
            <a:avLst/>
          </a:prstGeom>
        </p:spPr>
      </p:pic>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spTree>
    <p:extLst>
      <p:ext uri="{BB962C8B-B14F-4D97-AF65-F5344CB8AC3E}">
        <p14:creationId xmlns:p14="http://schemas.microsoft.com/office/powerpoint/2010/main" val="1157201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4"/>
          <a:stretch>
            <a:fillRect/>
          </a:stretch>
        </p:blipFill>
        <p:spPr>
          <a:xfrm>
            <a:off x="1997771" y="3925333"/>
            <a:ext cx="2107665" cy="2665577"/>
          </a:xfrm>
          <a:prstGeom prst="rect">
            <a:avLst/>
          </a:prstGeom>
        </p:spPr>
      </p:pic>
      <p:pic>
        <p:nvPicPr>
          <p:cNvPr id="3" name="그림 2"/>
          <p:cNvPicPr>
            <a:picLocks noChangeAspect="1"/>
          </p:cNvPicPr>
          <p:nvPr/>
        </p:nvPicPr>
        <p:blipFill>
          <a:blip r:embed="rId5"/>
          <a:stretch>
            <a:fillRect/>
          </a:stretch>
        </p:blipFill>
        <p:spPr>
          <a:xfrm>
            <a:off x="4487678" y="3942037"/>
            <a:ext cx="3280304" cy="2369831"/>
          </a:xfrm>
          <a:prstGeom prst="rect">
            <a:avLst/>
          </a:prstGeom>
        </p:spPr>
      </p:pic>
      <p:pic>
        <p:nvPicPr>
          <p:cNvPr id="10" name="그림 9"/>
          <p:cNvPicPr>
            <a:picLocks noChangeAspect="1"/>
          </p:cNvPicPr>
          <p:nvPr/>
        </p:nvPicPr>
        <p:blipFill>
          <a:blip r:embed="rId6"/>
          <a:stretch>
            <a:fillRect/>
          </a:stretch>
        </p:blipFill>
        <p:spPr>
          <a:xfrm>
            <a:off x="1054434" y="2854691"/>
            <a:ext cx="7029450" cy="828675"/>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smtClean="0"/>
              <a:t>Check exposed port for </a:t>
            </a:r>
            <a:r>
              <a:rPr lang="en-US" altLang="ko-KR" b="1" dirty="0" err="1" smtClean="0"/>
              <a:t>Wordpress</a:t>
            </a:r>
            <a:r>
              <a:rPr lang="en-US" altLang="ko-KR" b="1" dirty="0" smtClean="0"/>
              <a:t> service.</a:t>
            </a:r>
          </a:p>
          <a:p>
            <a:r>
              <a:rPr lang="en-US" altLang="ko-KR" b="1" dirty="0" smtClean="0"/>
              <a:t>The address of your </a:t>
            </a:r>
            <a:r>
              <a:rPr lang="en-US" altLang="ko-KR" b="1" dirty="0" err="1" smtClean="0"/>
              <a:t>Wordpress</a:t>
            </a:r>
            <a:r>
              <a:rPr lang="en-US" altLang="ko-KR" b="1" dirty="0" smtClean="0"/>
              <a:t> Web is </a:t>
            </a:r>
            <a:r>
              <a:rPr lang="en-US" altLang="ko-KR" b="1" dirty="0" smtClean="0">
                <a:hlinkClick r:id="rId7"/>
              </a:rPr>
              <a:t>http://your</a:t>
            </a:r>
            <a:r>
              <a:rPr lang="en-US" altLang="ko-KR" b="1" dirty="0" smtClean="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18" name="직사각형 17"/>
          <p:cNvSpPr/>
          <p:nvPr/>
        </p:nvSpPr>
        <p:spPr>
          <a:xfrm>
            <a:off x="6652177" y="3283748"/>
            <a:ext cx="901208"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54058" y="5922263"/>
            <a:ext cx="3992780" cy="646331"/>
          </a:xfrm>
          <a:prstGeom prst="rect">
            <a:avLst/>
          </a:prstGeom>
        </p:spPr>
        <p:txBody>
          <a:bodyPr wrap="square">
            <a:spAutoFit/>
          </a:bodyPr>
          <a:lstStyle/>
          <a:p>
            <a:r>
              <a:rPr lang="en-US" altLang="ko-KR" dirty="0" smtClean="0"/>
              <a:t>Enter this address in your web browser:</a:t>
            </a:r>
          </a:p>
          <a:p>
            <a:r>
              <a:rPr lang="en-US" altLang="ko-KR" dirty="0" smtClean="0"/>
              <a:t>http</a:t>
            </a:r>
            <a:r>
              <a:rPr lang="en-US" altLang="ko-KR" dirty="0"/>
              <a:t>://</a:t>
            </a:r>
            <a:r>
              <a:rPr lang="en-US" altLang="ko-KR" b="1" dirty="0">
                <a:solidFill>
                  <a:srgbClr val="FF0000"/>
                </a:solidFill>
              </a:rPr>
              <a:t>your </a:t>
            </a:r>
            <a:r>
              <a:rPr lang="en-US" altLang="ko-KR" b="1" dirty="0" smtClean="0">
                <a:solidFill>
                  <a:srgbClr val="FF0000"/>
                </a:solidFill>
              </a:rPr>
              <a:t>NUC1 </a:t>
            </a:r>
            <a:r>
              <a:rPr lang="en-US" altLang="ko-KR" b="1" dirty="0" err="1" smtClean="0">
                <a:solidFill>
                  <a:srgbClr val="FF0000"/>
                </a:solidFill>
              </a:rPr>
              <a:t>IP</a:t>
            </a:r>
            <a:r>
              <a:rPr lang="en-US" altLang="ko-KR" b="1" dirty="0" err="1" smtClean="0"/>
              <a:t>:</a:t>
            </a:r>
            <a:r>
              <a:rPr lang="en-US" altLang="ko-KR" b="1" dirty="0" err="1" smtClean="0">
                <a:solidFill>
                  <a:schemeClr val="accent1">
                    <a:lumMod val="50000"/>
                  </a:schemeClr>
                </a:solidFill>
              </a:rPr>
              <a:t>exposed</a:t>
            </a:r>
            <a:r>
              <a:rPr lang="en-US" altLang="ko-KR" b="1" dirty="0" smtClean="0">
                <a:solidFill>
                  <a:schemeClr val="accent1">
                    <a:lumMod val="50000"/>
                  </a:schemeClr>
                </a:solidFill>
              </a:rPr>
              <a:t> port</a:t>
            </a:r>
          </a:p>
        </p:txBody>
      </p:sp>
    </p:spTree>
    <p:extLst>
      <p:ext uri="{BB962C8B-B14F-4D97-AF65-F5344CB8AC3E}">
        <p14:creationId xmlns:p14="http://schemas.microsoft.com/office/powerpoint/2010/main" val="1871398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smtClean="0"/>
              <a:t>SmartX</a:t>
            </a:r>
            <a:r>
              <a:rPr lang="en-US" altLang="ko-KR" dirty="0" smtClean="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Trebuchet MS" panose="020B0603020202020204"/>
                <a:ea typeface="HY그래픽M" panose="02030600000101010101" pitchFamily="18" charset="-127"/>
                <a:cs typeface="+mn-cs"/>
              </a:rPr>
              <a:t>Cluster Lab</a:t>
            </a:r>
            <a:endPar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a:extLst/>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a:extLst/>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a:extLst/>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smtClean="0"/>
              <a:t>Lab Summary</a:t>
            </a:r>
            <a:endParaRPr lang="en-US" altLang="ko-KR" dirty="0"/>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a:t>
            </a:r>
            <a:r>
              <a:rPr lang="en-US" altLang="ko-KR" sz="3200" dirty="0" smtClean="0"/>
              <a:t>Cluster Lab</a:t>
            </a:r>
            <a:r>
              <a:rPr lang="en-US" altLang="ko-KR" sz="3200" dirty="0"/>
              <a:t>, you have experimented </a:t>
            </a:r>
            <a:endParaRPr lang="en-US" altLang="ko-KR" sz="3200" dirty="0" smtClean="0"/>
          </a:p>
          <a:p>
            <a:pPr algn="ctr"/>
            <a:endParaRPr lang="en-US" altLang="ko-KR" sz="3200" dirty="0"/>
          </a:p>
          <a:p>
            <a:pPr marL="514350" indent="-514350">
              <a:buAutoNum type="arabicPeriod"/>
            </a:pPr>
            <a:r>
              <a:rPr lang="en-US" altLang="ko-KR" sz="3200" dirty="0"/>
              <a:t>How to physically connect </a:t>
            </a:r>
            <a:r>
              <a:rPr lang="en-US" altLang="ko-KR" sz="3200" dirty="0" smtClean="0"/>
              <a:t>multiple NUCs with a switch </a:t>
            </a:r>
            <a:r>
              <a:rPr lang="en-US" altLang="ko-KR" sz="3200" dirty="0"/>
              <a:t>to </a:t>
            </a:r>
            <a:r>
              <a:rPr lang="en-US" altLang="ko-KR" sz="3200" dirty="0" smtClean="0"/>
              <a:t>create the targeted physical cluster?</a:t>
            </a:r>
            <a:endParaRPr lang="en-US" altLang="ko-KR" sz="3200" dirty="0"/>
          </a:p>
          <a:p>
            <a:pPr marL="514350" indent="-514350">
              <a:buAutoNum type="arabicPeriod"/>
            </a:pPr>
            <a:r>
              <a:rPr lang="en-US" altLang="ko-KR" sz="3200" dirty="0"/>
              <a:t>How to </a:t>
            </a:r>
            <a:r>
              <a:rPr lang="en-US" altLang="ko-KR" sz="3200" dirty="0" smtClean="0"/>
              <a:t>install (deploy) </a:t>
            </a:r>
            <a:r>
              <a:rPr lang="en-US" altLang="ko-KR" sz="3200" dirty="0"/>
              <a:t>and configure </a:t>
            </a:r>
            <a:r>
              <a:rPr lang="en-US" altLang="ko-KR" sz="3200" dirty="0" smtClean="0"/>
              <a:t>container-orchestrated software functions to enable the desired cluster role (e.g., HPC, HPDA, ML/DL, …)</a:t>
            </a:r>
            <a:endParaRPr lang="en-US" altLang="ko-KR" sz="3200" dirty="0"/>
          </a:p>
          <a:p>
            <a:pPr marL="514350" indent="-514350">
              <a:buAutoNum type="arabicPeriod"/>
            </a:pPr>
            <a:endParaRPr lang="en-US" altLang="ko-KR" sz="3200" dirty="0"/>
          </a:p>
          <a:p>
            <a:pPr marL="514350" indent="-514350">
              <a:buAutoNum type="arabicPeriod"/>
            </a:pPr>
            <a:r>
              <a:rPr lang="en-US" altLang="ko-KR" sz="3200" dirty="0" smtClean="0"/>
              <a:t>Understanding how container orchestration is working: Can </a:t>
            </a:r>
            <a:r>
              <a:rPr lang="en-US" altLang="ko-KR" sz="3200" dirty="0"/>
              <a:t>you distinguish </a:t>
            </a:r>
            <a:r>
              <a:rPr lang="en-US" altLang="ko-KR" sz="3200" dirty="0" err="1" smtClean="0"/>
              <a:t>Kubenetes</a:t>
            </a:r>
            <a:r>
              <a:rPr lang="en-US" altLang="ko-KR" sz="3200" dirty="0" smtClean="0"/>
              <a:t> </a:t>
            </a:r>
            <a:r>
              <a:rPr lang="en-US" altLang="ko-KR" sz="3200" dirty="0"/>
              <a:t>master </a:t>
            </a:r>
            <a:r>
              <a:rPr lang="en-US" altLang="ko-KR" sz="3200" dirty="0" smtClean="0"/>
              <a:t>from </a:t>
            </a:r>
            <a:r>
              <a:rPr lang="en-US" altLang="ko-KR" sz="3200" dirty="0" err="1" smtClean="0"/>
              <a:t>Kubernets</a:t>
            </a:r>
            <a:r>
              <a:rPr lang="en-US" altLang="ko-KR" sz="3200" dirty="0" smtClean="0"/>
              <a:t> </a:t>
            </a:r>
            <a:r>
              <a:rPr lang="en-US" altLang="ko-KR" sz="3200" dirty="0"/>
              <a:t>nodes</a:t>
            </a:r>
            <a:r>
              <a:rPr lang="en-US" altLang="ko-KR" sz="3200" dirty="0" smtClean="0"/>
              <a:t>?</a:t>
            </a:r>
            <a:endParaRPr lang="en-US" altLang="ko-KR" sz="3200" dirty="0"/>
          </a:p>
        </p:txBody>
      </p:sp>
    </p:spTree>
    <p:extLst>
      <p:ext uri="{BB962C8B-B14F-4D97-AF65-F5344CB8AC3E}">
        <p14:creationId xmlns:p14="http://schemas.microsoft.com/office/powerpoint/2010/main" val="275631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Cluster: Inter-connected </a:t>
            </a:r>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smtClean="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smtClean="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smtClean="0">
                <a:solidFill>
                  <a:schemeClr val="accent6">
                    <a:lumMod val="75000"/>
                  </a:schemeClr>
                </a:solidFill>
              </a:rPr>
              <a:t>Cluster Resource</a:t>
            </a:r>
          </a:p>
          <a:p>
            <a:pPr algn="ctr"/>
            <a:r>
              <a:rPr lang="en-US" altLang="ko-KR" sz="2000" i="1" dirty="0">
                <a:solidFill>
                  <a:schemeClr val="accent6">
                    <a:lumMod val="75000"/>
                  </a:schemeClr>
                </a:solidFill>
              </a:rPr>
              <a:t>P</a:t>
            </a:r>
            <a:r>
              <a:rPr lang="en-US" altLang="ko-KR" sz="2000" i="1" dirty="0" smtClean="0">
                <a:solidFill>
                  <a:schemeClr val="accent6">
                    <a:lumMod val="75000"/>
                  </a:schemeClr>
                </a:solidFill>
              </a:rPr>
              <a:t>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Inter-Connected </a:t>
            </a:r>
            <a:r>
              <a:rPr lang="en-US" altLang="ko-KR" sz="4000" dirty="0">
                <a:latin typeface="Times New Roman" panose="02020603050405020304" pitchFamily="18" charset="0"/>
                <a:cs typeface="Times New Roman" panose="02020603050405020304" pitchFamily="18" charset="0"/>
              </a:rPr>
              <a:t>Functions </a:t>
            </a:r>
            <a:r>
              <a:rPr lang="en-US" altLang="ko-KR" sz="4000" dirty="0" smtClean="0">
                <a:latin typeface="Times New Roman" panose="02020603050405020304" pitchFamily="18" charset="0"/>
                <a:cs typeface="Times New Roman" panose="02020603050405020304" pitchFamily="18" charset="0"/>
              </a:rPr>
              <a:t>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Tree>
    <p:extLst>
      <p:ext uri="{BB962C8B-B14F-4D97-AF65-F5344CB8AC3E}">
        <p14:creationId xmlns:p14="http://schemas.microsoft.com/office/powerpoint/2010/main" val="138005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smtClean="0"/>
              <a:t>Since </a:t>
            </a:r>
            <a:r>
              <a:rPr lang="en-US" altLang="ko-KR" dirty="0" smtClean="0">
                <a:solidFill>
                  <a:srgbClr val="FF0000"/>
                </a:solidFill>
              </a:rPr>
              <a:t>container uses host kernel</a:t>
            </a:r>
            <a:r>
              <a:rPr lang="en-US" altLang="ko-KR" dirty="0" smtClean="0"/>
              <a:t>, </a:t>
            </a:r>
          </a:p>
          <a:p>
            <a:pPr>
              <a:defRPr lang="ko-KR" altLang="en-US"/>
            </a:pPr>
            <a:r>
              <a:rPr lang="en-US" altLang="ko-KR" dirty="0" smtClean="0"/>
              <a:t>OS of host should be </a:t>
            </a:r>
            <a:r>
              <a:rPr lang="en-US" altLang="ko-KR" dirty="0" smtClean="0">
                <a:solidFill>
                  <a:srgbClr val="FF0000"/>
                </a:solidFill>
              </a:rPr>
              <a:t>Linux</a:t>
            </a:r>
            <a:r>
              <a:rPr lang="en-US" altLang="ko-KR" dirty="0" smtClean="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5797</TotalTime>
  <Words>1611</Words>
  <Application>Microsoft Office PowerPoint</Application>
  <PresentationFormat>화면 슬라이드 쇼(4:3)</PresentationFormat>
  <Paragraphs>425</Paragraphs>
  <Slides>32</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32</vt:i4>
      </vt:variant>
    </vt:vector>
  </HeadingPairs>
  <TitlesOfParts>
    <vt:vector size="45" baseType="lpstr">
      <vt:lpstr>HY그래픽M</vt:lpstr>
      <vt:lpstr>굴림</vt: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lee steve</cp:lastModifiedBy>
  <cp:revision>136</cp:revision>
  <dcterms:created xsi:type="dcterms:W3CDTF">2018-10-02T10:07:38Z</dcterms:created>
  <dcterms:modified xsi:type="dcterms:W3CDTF">2019-04-23T02:09:15Z</dcterms:modified>
</cp:coreProperties>
</file>